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60" r:id="rId2"/>
    <p:sldId id="282" r:id="rId3"/>
    <p:sldId id="283" r:id="rId4"/>
    <p:sldId id="272" r:id="rId5"/>
    <p:sldId id="262" r:id="rId6"/>
    <p:sldId id="279" r:id="rId7"/>
    <p:sldId id="261" r:id="rId8"/>
    <p:sldId id="264" r:id="rId9"/>
    <p:sldId id="265" r:id="rId10"/>
    <p:sldId id="267" r:id="rId11"/>
    <p:sldId id="268" r:id="rId12"/>
    <p:sldId id="269" r:id="rId13"/>
    <p:sldId id="270" r:id="rId14"/>
    <p:sldId id="276" r:id="rId15"/>
    <p:sldId id="28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hlink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92" autoAdjust="0"/>
    <p:restoredTop sz="94660"/>
  </p:normalViewPr>
  <p:slideViewPr>
    <p:cSldViewPr>
      <p:cViewPr varScale="1">
        <p:scale>
          <a:sx n="74" d="100"/>
          <a:sy n="74" d="100"/>
        </p:scale>
        <p:origin x="-1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F3B14-7857-4A38-91DB-0D90A3F7271F}" type="doc">
      <dgm:prSet loTypeId="urn:microsoft.com/office/officeart/2005/8/layout/pyramid1" loCatId="pyramid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7577FB8-A567-434B-A550-CE5FB1F622AB}">
      <dgm:prSet phldrT="[Text]"/>
      <dgm:spPr/>
      <dgm:t>
        <a:bodyPr/>
        <a:lstStyle/>
        <a:p>
          <a:endParaRPr lang="en-US" dirty="0"/>
        </a:p>
      </dgm:t>
    </dgm:pt>
    <dgm:pt modelId="{D9F8250A-745C-402D-8BB0-FCB3F35897DE}" type="parTrans" cxnId="{48F4F154-3784-4952-ACEB-6EEED3A42E10}">
      <dgm:prSet/>
      <dgm:spPr/>
      <dgm:t>
        <a:bodyPr/>
        <a:lstStyle/>
        <a:p>
          <a:endParaRPr lang="en-US"/>
        </a:p>
      </dgm:t>
    </dgm:pt>
    <dgm:pt modelId="{2E2FEDD7-848A-4637-96AA-DA1DB17AD535}" type="sibTrans" cxnId="{48F4F154-3784-4952-ACEB-6EEED3A42E10}">
      <dgm:prSet/>
      <dgm:spPr/>
      <dgm:t>
        <a:bodyPr/>
        <a:lstStyle/>
        <a:p>
          <a:endParaRPr lang="en-US"/>
        </a:p>
      </dgm:t>
    </dgm:pt>
    <dgm:pt modelId="{FD08E8B6-D7F3-4C6C-AA73-748E5290313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700" dirty="0" smtClean="0"/>
            <a:t>Secondary Consumers </a:t>
          </a:r>
        </a:p>
        <a:p>
          <a:pPr>
            <a:spcAft>
              <a:spcPts val="0"/>
            </a:spcAft>
          </a:pPr>
          <a:r>
            <a:rPr lang="en-US" sz="2700" dirty="0" smtClean="0"/>
            <a:t>(Small Carnivores)</a:t>
          </a:r>
          <a:endParaRPr lang="en-US" sz="2700" dirty="0"/>
        </a:p>
      </dgm:t>
    </dgm:pt>
    <dgm:pt modelId="{74DCAF93-D2DB-41E7-A9DD-F207F703866C}" type="parTrans" cxnId="{D3F2D193-64F8-48D1-A7C6-93A51F18029B}">
      <dgm:prSet/>
      <dgm:spPr/>
      <dgm:t>
        <a:bodyPr/>
        <a:lstStyle/>
        <a:p>
          <a:endParaRPr lang="en-US"/>
        </a:p>
      </dgm:t>
    </dgm:pt>
    <dgm:pt modelId="{585C2A16-DDB0-48C2-9F80-95A9C40E5A52}" type="sibTrans" cxnId="{D3F2D193-64F8-48D1-A7C6-93A51F18029B}">
      <dgm:prSet/>
      <dgm:spPr/>
      <dgm:t>
        <a:bodyPr/>
        <a:lstStyle/>
        <a:p>
          <a:endParaRPr lang="en-US"/>
        </a:p>
      </dgm:t>
    </dgm:pt>
    <dgm:pt modelId="{0FBC0503-EE4B-49AA-802D-89B056DC2AA4}">
      <dgm:prSet phldrT="[Text]"/>
      <dgm:spPr/>
      <dgm:t>
        <a:bodyPr/>
        <a:lstStyle/>
        <a:p>
          <a:r>
            <a:rPr lang="en-US" dirty="0" smtClean="0"/>
            <a:t>Primary Consumers (Herbivores)</a:t>
          </a:r>
          <a:endParaRPr lang="en-US" dirty="0"/>
        </a:p>
      </dgm:t>
    </dgm:pt>
    <dgm:pt modelId="{D7E684F8-7FEE-4DA0-903B-7B00953561C8}" type="parTrans" cxnId="{1DC3B452-DA48-4F46-BF03-33A0B5B23722}">
      <dgm:prSet/>
      <dgm:spPr/>
      <dgm:t>
        <a:bodyPr/>
        <a:lstStyle/>
        <a:p>
          <a:endParaRPr lang="en-US"/>
        </a:p>
      </dgm:t>
    </dgm:pt>
    <dgm:pt modelId="{D04C390C-83DD-4667-9140-B4AAAEEA3A36}" type="sibTrans" cxnId="{1DC3B452-DA48-4F46-BF03-33A0B5B23722}">
      <dgm:prSet/>
      <dgm:spPr/>
      <dgm:t>
        <a:bodyPr/>
        <a:lstStyle/>
        <a:p>
          <a:endParaRPr lang="en-US"/>
        </a:p>
      </dgm:t>
    </dgm:pt>
    <dgm:pt modelId="{C87D8CEA-1B0F-4D04-BB24-67079EB2C442}">
      <dgm:prSet phldrT="[Text]"/>
      <dgm:spPr/>
      <dgm:t>
        <a:bodyPr/>
        <a:lstStyle/>
        <a:p>
          <a:r>
            <a:rPr lang="en-US" dirty="0" smtClean="0"/>
            <a:t>Producers (</a:t>
          </a:r>
          <a:r>
            <a:rPr lang="en-US" dirty="0" err="1" smtClean="0"/>
            <a:t>Autotrophs</a:t>
          </a:r>
          <a:r>
            <a:rPr lang="en-US" dirty="0" smtClean="0"/>
            <a:t>)</a:t>
          </a:r>
          <a:endParaRPr lang="en-US" dirty="0"/>
        </a:p>
      </dgm:t>
    </dgm:pt>
    <dgm:pt modelId="{225FB41A-8D00-423E-8442-149C2A556747}" type="parTrans" cxnId="{B30FB2C2-18CE-492F-80F8-9AE66F062C5E}">
      <dgm:prSet/>
      <dgm:spPr/>
      <dgm:t>
        <a:bodyPr/>
        <a:lstStyle/>
        <a:p>
          <a:endParaRPr lang="en-US"/>
        </a:p>
      </dgm:t>
    </dgm:pt>
    <dgm:pt modelId="{3ECB2830-9C7A-419C-B623-F4E4127DDDED}" type="sibTrans" cxnId="{B30FB2C2-18CE-492F-80F8-9AE66F062C5E}">
      <dgm:prSet/>
      <dgm:spPr/>
      <dgm:t>
        <a:bodyPr/>
        <a:lstStyle/>
        <a:p>
          <a:endParaRPr lang="en-US"/>
        </a:p>
      </dgm:t>
    </dgm:pt>
    <dgm:pt modelId="{3ACBBDCC-96D8-4B1A-88EC-94A6CD5C36BA}" type="pres">
      <dgm:prSet presAssocID="{606F3B14-7857-4A38-91DB-0D90A3F727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5B0C9A-81FA-4B93-BFFF-FE6617BF927C}" type="pres">
      <dgm:prSet presAssocID="{47577FB8-A567-434B-A550-CE5FB1F622AB}" presName="Name8" presStyleCnt="0"/>
      <dgm:spPr/>
    </dgm:pt>
    <dgm:pt modelId="{6CCB1EE9-E99E-43D9-AD5E-E40271DB9DF8}" type="pres">
      <dgm:prSet presAssocID="{47577FB8-A567-434B-A550-CE5FB1F622AB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1F925-A5EF-4443-837F-53B720CB18BE}" type="pres">
      <dgm:prSet presAssocID="{47577FB8-A567-434B-A550-CE5FB1F622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C6417-DFCA-4043-BA96-907AC8239118}" type="pres">
      <dgm:prSet presAssocID="{FD08E8B6-D7F3-4C6C-AA73-748E52903138}" presName="Name8" presStyleCnt="0"/>
      <dgm:spPr/>
    </dgm:pt>
    <dgm:pt modelId="{B3E5DB29-2DC8-426E-BA25-1DDD8AA24110}" type="pres">
      <dgm:prSet presAssocID="{FD08E8B6-D7F3-4C6C-AA73-748E52903138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862C7-0180-4AD3-8CB6-08501754B16B}" type="pres">
      <dgm:prSet presAssocID="{FD08E8B6-D7F3-4C6C-AA73-748E5290313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80EDD-F33F-47BA-8829-0205AC6BCC20}" type="pres">
      <dgm:prSet presAssocID="{0FBC0503-EE4B-49AA-802D-89B056DC2AA4}" presName="Name8" presStyleCnt="0"/>
      <dgm:spPr/>
    </dgm:pt>
    <dgm:pt modelId="{F6A46BD1-1DF5-420F-BB69-D33E83AD8B61}" type="pres">
      <dgm:prSet presAssocID="{0FBC0503-EE4B-49AA-802D-89B056DC2AA4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64D95-8174-4629-8251-DD623B3C5CAC}" type="pres">
      <dgm:prSet presAssocID="{0FBC0503-EE4B-49AA-802D-89B056DC2AA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C4D61-26DE-4E97-98C7-7727AE9C0667}" type="pres">
      <dgm:prSet presAssocID="{C87D8CEA-1B0F-4D04-BB24-67079EB2C442}" presName="Name8" presStyleCnt="0"/>
      <dgm:spPr/>
    </dgm:pt>
    <dgm:pt modelId="{1A863A42-C73D-480D-9188-D9AD5CF975AE}" type="pres">
      <dgm:prSet presAssocID="{C87D8CEA-1B0F-4D04-BB24-67079EB2C44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0949B-FE4C-47E5-BC84-EA029AD2ABC6}" type="pres">
      <dgm:prSet presAssocID="{C87D8CEA-1B0F-4D04-BB24-67079EB2C44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F2D193-64F8-48D1-A7C6-93A51F18029B}" srcId="{606F3B14-7857-4A38-91DB-0D90A3F7271F}" destId="{FD08E8B6-D7F3-4C6C-AA73-748E52903138}" srcOrd="1" destOrd="0" parTransId="{74DCAF93-D2DB-41E7-A9DD-F207F703866C}" sibTransId="{585C2A16-DDB0-48C2-9F80-95A9C40E5A52}"/>
    <dgm:cxn modelId="{18CB4D38-29A9-463F-B5ED-C7203E25B49B}" type="presOf" srcId="{0FBC0503-EE4B-49AA-802D-89B056DC2AA4}" destId="{FA064D95-8174-4629-8251-DD623B3C5CAC}" srcOrd="1" destOrd="0" presId="urn:microsoft.com/office/officeart/2005/8/layout/pyramid1"/>
    <dgm:cxn modelId="{48F4F154-3784-4952-ACEB-6EEED3A42E10}" srcId="{606F3B14-7857-4A38-91DB-0D90A3F7271F}" destId="{47577FB8-A567-434B-A550-CE5FB1F622AB}" srcOrd="0" destOrd="0" parTransId="{D9F8250A-745C-402D-8BB0-FCB3F35897DE}" sibTransId="{2E2FEDD7-848A-4637-96AA-DA1DB17AD535}"/>
    <dgm:cxn modelId="{E496954F-95E1-4F3E-8E52-8FDF616DBCAB}" type="presOf" srcId="{606F3B14-7857-4A38-91DB-0D90A3F7271F}" destId="{3ACBBDCC-96D8-4B1A-88EC-94A6CD5C36BA}" srcOrd="0" destOrd="0" presId="urn:microsoft.com/office/officeart/2005/8/layout/pyramid1"/>
    <dgm:cxn modelId="{BFE5346D-311F-4DA5-8C60-AA6B3CAD11E3}" type="presOf" srcId="{47577FB8-A567-434B-A550-CE5FB1F622AB}" destId="{4C01F925-A5EF-4443-837F-53B720CB18BE}" srcOrd="1" destOrd="0" presId="urn:microsoft.com/office/officeart/2005/8/layout/pyramid1"/>
    <dgm:cxn modelId="{9C28CF80-2E8B-4B8E-8DBF-B22045656319}" type="presOf" srcId="{C87D8CEA-1B0F-4D04-BB24-67079EB2C442}" destId="{1A863A42-C73D-480D-9188-D9AD5CF975AE}" srcOrd="0" destOrd="0" presId="urn:microsoft.com/office/officeart/2005/8/layout/pyramid1"/>
    <dgm:cxn modelId="{1DC3B452-DA48-4F46-BF03-33A0B5B23722}" srcId="{606F3B14-7857-4A38-91DB-0D90A3F7271F}" destId="{0FBC0503-EE4B-49AA-802D-89B056DC2AA4}" srcOrd="2" destOrd="0" parTransId="{D7E684F8-7FEE-4DA0-903B-7B00953561C8}" sibTransId="{D04C390C-83DD-4667-9140-B4AAAEEA3A36}"/>
    <dgm:cxn modelId="{81DE3407-E224-4C97-ADAE-CFE5C6FF93CB}" type="presOf" srcId="{47577FB8-A567-434B-A550-CE5FB1F622AB}" destId="{6CCB1EE9-E99E-43D9-AD5E-E40271DB9DF8}" srcOrd="0" destOrd="0" presId="urn:microsoft.com/office/officeart/2005/8/layout/pyramid1"/>
    <dgm:cxn modelId="{9E958FFD-30F2-4594-B019-AA189C1A8369}" type="presOf" srcId="{FD08E8B6-D7F3-4C6C-AA73-748E52903138}" destId="{B3E5DB29-2DC8-426E-BA25-1DDD8AA24110}" srcOrd="0" destOrd="0" presId="urn:microsoft.com/office/officeart/2005/8/layout/pyramid1"/>
    <dgm:cxn modelId="{3AC24DAE-E634-4986-838F-4E680F10CE48}" type="presOf" srcId="{C87D8CEA-1B0F-4D04-BB24-67079EB2C442}" destId="{25F0949B-FE4C-47E5-BC84-EA029AD2ABC6}" srcOrd="1" destOrd="0" presId="urn:microsoft.com/office/officeart/2005/8/layout/pyramid1"/>
    <dgm:cxn modelId="{B30FB2C2-18CE-492F-80F8-9AE66F062C5E}" srcId="{606F3B14-7857-4A38-91DB-0D90A3F7271F}" destId="{C87D8CEA-1B0F-4D04-BB24-67079EB2C442}" srcOrd="3" destOrd="0" parTransId="{225FB41A-8D00-423E-8442-149C2A556747}" sibTransId="{3ECB2830-9C7A-419C-B623-F4E4127DDDED}"/>
    <dgm:cxn modelId="{624D8CED-774D-4F27-A1AA-7DA0ABADD34E}" type="presOf" srcId="{0FBC0503-EE4B-49AA-802D-89B056DC2AA4}" destId="{F6A46BD1-1DF5-420F-BB69-D33E83AD8B61}" srcOrd="0" destOrd="0" presId="urn:microsoft.com/office/officeart/2005/8/layout/pyramid1"/>
    <dgm:cxn modelId="{240FAC4B-5CB2-4858-B157-EEB6A8BB8276}" type="presOf" srcId="{FD08E8B6-D7F3-4C6C-AA73-748E52903138}" destId="{197862C7-0180-4AD3-8CB6-08501754B16B}" srcOrd="1" destOrd="0" presId="urn:microsoft.com/office/officeart/2005/8/layout/pyramid1"/>
    <dgm:cxn modelId="{DB4EFABC-08C9-4CEA-A238-31074D0B958C}" type="presParOf" srcId="{3ACBBDCC-96D8-4B1A-88EC-94A6CD5C36BA}" destId="{CB5B0C9A-81FA-4B93-BFFF-FE6617BF927C}" srcOrd="0" destOrd="0" presId="urn:microsoft.com/office/officeart/2005/8/layout/pyramid1"/>
    <dgm:cxn modelId="{C0BAE0D4-8590-4143-8AE6-FD7006F6F369}" type="presParOf" srcId="{CB5B0C9A-81FA-4B93-BFFF-FE6617BF927C}" destId="{6CCB1EE9-E99E-43D9-AD5E-E40271DB9DF8}" srcOrd="0" destOrd="0" presId="urn:microsoft.com/office/officeart/2005/8/layout/pyramid1"/>
    <dgm:cxn modelId="{75274D99-7296-4D47-95E8-D0CB5DE568B1}" type="presParOf" srcId="{CB5B0C9A-81FA-4B93-BFFF-FE6617BF927C}" destId="{4C01F925-A5EF-4443-837F-53B720CB18BE}" srcOrd="1" destOrd="0" presId="urn:microsoft.com/office/officeart/2005/8/layout/pyramid1"/>
    <dgm:cxn modelId="{6E2116CB-6F05-4554-90C8-8FB293D650C8}" type="presParOf" srcId="{3ACBBDCC-96D8-4B1A-88EC-94A6CD5C36BA}" destId="{50CC6417-DFCA-4043-BA96-907AC8239118}" srcOrd="1" destOrd="0" presId="urn:microsoft.com/office/officeart/2005/8/layout/pyramid1"/>
    <dgm:cxn modelId="{2745E2CA-150E-4EFA-97A5-813847F71D7B}" type="presParOf" srcId="{50CC6417-DFCA-4043-BA96-907AC8239118}" destId="{B3E5DB29-2DC8-426E-BA25-1DDD8AA24110}" srcOrd="0" destOrd="0" presId="urn:microsoft.com/office/officeart/2005/8/layout/pyramid1"/>
    <dgm:cxn modelId="{4D307AA7-75D2-4455-996A-9DD61491B1AB}" type="presParOf" srcId="{50CC6417-DFCA-4043-BA96-907AC8239118}" destId="{197862C7-0180-4AD3-8CB6-08501754B16B}" srcOrd="1" destOrd="0" presId="urn:microsoft.com/office/officeart/2005/8/layout/pyramid1"/>
    <dgm:cxn modelId="{C45D6A82-9A5F-40A0-95E3-3B622CA21B41}" type="presParOf" srcId="{3ACBBDCC-96D8-4B1A-88EC-94A6CD5C36BA}" destId="{6A080EDD-F33F-47BA-8829-0205AC6BCC20}" srcOrd="2" destOrd="0" presId="urn:microsoft.com/office/officeart/2005/8/layout/pyramid1"/>
    <dgm:cxn modelId="{8A0FB1AD-63FB-4661-9D65-2472BEFD023D}" type="presParOf" srcId="{6A080EDD-F33F-47BA-8829-0205AC6BCC20}" destId="{F6A46BD1-1DF5-420F-BB69-D33E83AD8B61}" srcOrd="0" destOrd="0" presId="urn:microsoft.com/office/officeart/2005/8/layout/pyramid1"/>
    <dgm:cxn modelId="{D0E77F1E-5A6E-40E6-B176-1D1E6D9B62CF}" type="presParOf" srcId="{6A080EDD-F33F-47BA-8829-0205AC6BCC20}" destId="{FA064D95-8174-4629-8251-DD623B3C5CAC}" srcOrd="1" destOrd="0" presId="urn:microsoft.com/office/officeart/2005/8/layout/pyramid1"/>
    <dgm:cxn modelId="{12FE8246-BC6C-4236-A009-8CFEB35401F7}" type="presParOf" srcId="{3ACBBDCC-96D8-4B1A-88EC-94A6CD5C36BA}" destId="{521C4D61-26DE-4E97-98C7-7727AE9C0667}" srcOrd="3" destOrd="0" presId="urn:microsoft.com/office/officeart/2005/8/layout/pyramid1"/>
    <dgm:cxn modelId="{8430D9CB-7AD8-49B6-977C-D5167E2A78C5}" type="presParOf" srcId="{521C4D61-26DE-4E97-98C7-7727AE9C0667}" destId="{1A863A42-C73D-480D-9188-D9AD5CF975AE}" srcOrd="0" destOrd="0" presId="urn:microsoft.com/office/officeart/2005/8/layout/pyramid1"/>
    <dgm:cxn modelId="{3893DC49-1227-4FE5-90CB-E1838F1472CF}" type="presParOf" srcId="{521C4D61-26DE-4E97-98C7-7727AE9C0667}" destId="{25F0949B-FE4C-47E5-BC84-EA029AD2ABC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CB1EE9-E99E-43D9-AD5E-E40271DB9DF8}">
      <dsp:nvSpPr>
        <dsp:cNvPr id="0" name=""/>
        <dsp:cNvSpPr/>
      </dsp:nvSpPr>
      <dsp:spPr>
        <a:xfrm>
          <a:off x="3000375" y="0"/>
          <a:ext cx="2000250" cy="1327150"/>
        </a:xfrm>
        <a:prstGeom prst="trapezoid">
          <a:avLst>
            <a:gd name="adj" fmla="val 7535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700" kern="1200" dirty="0"/>
        </a:p>
      </dsp:txBody>
      <dsp:txXfrm>
        <a:off x="3000375" y="0"/>
        <a:ext cx="2000250" cy="1327150"/>
      </dsp:txXfrm>
    </dsp:sp>
    <dsp:sp modelId="{B3E5DB29-2DC8-426E-BA25-1DDD8AA24110}">
      <dsp:nvSpPr>
        <dsp:cNvPr id="0" name=""/>
        <dsp:cNvSpPr/>
      </dsp:nvSpPr>
      <dsp:spPr>
        <a:xfrm>
          <a:off x="2000250" y="1327150"/>
          <a:ext cx="4000500" cy="1327150"/>
        </a:xfrm>
        <a:prstGeom prst="trapezoid">
          <a:avLst>
            <a:gd name="adj" fmla="val 7535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700" kern="1200" dirty="0" smtClean="0"/>
            <a:t>Secondary Consumers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700" kern="1200" dirty="0" smtClean="0"/>
            <a:t>(Small Carnivores)</a:t>
          </a:r>
          <a:endParaRPr lang="en-US" sz="2700" kern="1200" dirty="0"/>
        </a:p>
      </dsp:txBody>
      <dsp:txXfrm>
        <a:off x="2700337" y="1327150"/>
        <a:ext cx="2600325" cy="1327150"/>
      </dsp:txXfrm>
    </dsp:sp>
    <dsp:sp modelId="{F6A46BD1-1DF5-420F-BB69-D33E83AD8B61}">
      <dsp:nvSpPr>
        <dsp:cNvPr id="0" name=""/>
        <dsp:cNvSpPr/>
      </dsp:nvSpPr>
      <dsp:spPr>
        <a:xfrm>
          <a:off x="1000125" y="2654300"/>
          <a:ext cx="6000750" cy="1327150"/>
        </a:xfrm>
        <a:prstGeom prst="trapezoid">
          <a:avLst>
            <a:gd name="adj" fmla="val 7535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Primary Consumers (Herbivores)</a:t>
          </a:r>
          <a:endParaRPr lang="en-US" sz="3700" kern="1200" dirty="0"/>
        </a:p>
      </dsp:txBody>
      <dsp:txXfrm>
        <a:off x="2050256" y="2654300"/>
        <a:ext cx="3900487" cy="1327150"/>
      </dsp:txXfrm>
    </dsp:sp>
    <dsp:sp modelId="{1A863A42-C73D-480D-9188-D9AD5CF975AE}">
      <dsp:nvSpPr>
        <dsp:cNvPr id="0" name=""/>
        <dsp:cNvSpPr/>
      </dsp:nvSpPr>
      <dsp:spPr>
        <a:xfrm>
          <a:off x="0" y="3981449"/>
          <a:ext cx="8001000" cy="1327150"/>
        </a:xfrm>
        <a:prstGeom prst="trapezoid">
          <a:avLst>
            <a:gd name="adj" fmla="val 7535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Producers (</a:t>
          </a:r>
          <a:r>
            <a:rPr lang="en-US" sz="3700" kern="1200" dirty="0" err="1" smtClean="0"/>
            <a:t>Autotrophs</a:t>
          </a:r>
          <a:r>
            <a:rPr lang="en-US" sz="3700" kern="1200" dirty="0" smtClean="0"/>
            <a:t>)</a:t>
          </a:r>
          <a:endParaRPr lang="en-US" sz="3700" kern="1200" dirty="0"/>
        </a:p>
      </dsp:txBody>
      <dsp:txXfrm>
        <a:off x="1400174" y="3981449"/>
        <a:ext cx="5200650" cy="1327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1861DD-DF82-432F-8234-530753F5455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5EB047-5019-4545-91CF-3532294E3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00944-0B72-4E34-9B5C-4F15CCEB31FC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en/9/9d/Pyramid_of_numbers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Chapter 3: Section 3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5" descr="http://www.wildernessclassroom.com/www/schoolhouse/rainforest_library/animal_images/tou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178441"/>
            <a:ext cx="3657600" cy="467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52578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- A pyramid of biomass illustrates the relative 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amount (mass) of living organic matter available 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at each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 in an ecosystem.</a:t>
            </a:r>
          </a:p>
          <a:p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en-US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Biomass Pyramid</a:t>
            </a:r>
            <a:endParaRPr lang="en-US" sz="4000" dirty="0" smtClean="0">
              <a:solidFill>
                <a:srgbClr val="00B050"/>
              </a:solidFill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81200"/>
            <a:ext cx="3657600" cy="35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1600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 pyramid of numbers shows the relative number of individual organisms at each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 in an ecosystem.</a:t>
            </a:r>
          </a:p>
          <a:p>
            <a:pPr lvl="1">
              <a:buFontTx/>
              <a:buChar char="-"/>
            </a:pP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-"/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Numbers Pyramid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File:Pyramid of numbers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538451"/>
            <a:ext cx="3962400" cy="3319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86800" cy="1752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A simple model that shows how matter and energy move through an ecosystem.</a:t>
            </a:r>
          </a:p>
          <a:p>
            <a:pPr>
              <a:defRPr/>
            </a:pPr>
            <a:endParaRPr lang="en-US" sz="36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Food Chain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5" descr="foodch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657600"/>
            <a:ext cx="301922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352800"/>
            <a:ext cx="5791200" cy="252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4114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>
              <a:spcAft>
                <a:spcPts val="1200"/>
              </a:spcAft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Shows all possible feeding relationships in a community at each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level.</a:t>
            </a:r>
          </a:p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Represents a network of interconnected food chains.</a:t>
            </a:r>
          </a:p>
          <a:p>
            <a:pPr>
              <a:buFontTx/>
              <a:buChar char="-"/>
            </a:pPr>
            <a:r>
              <a:rPr lang="en-US" sz="3200" b="1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Food webs are complex, so it is often difficult to predict exactly how they will respond to environmental changes.</a:t>
            </a:r>
          </a:p>
          <a:p>
            <a:pPr>
              <a:buFontTx/>
              <a:buChar char="-"/>
            </a:pP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defRPr/>
            </a:pPr>
            <a:endParaRPr lang="en-US" sz="20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Food Web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Food Web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447800"/>
            <a:ext cx="8839200" cy="609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charset="0"/>
              </a:rPr>
              <a:t>- Just 1 Path of Energy	       - All Possible Energy Paths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152400" y="152400"/>
            <a:ext cx="88392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Food Chain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      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Food Web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0"/>
            <a:ext cx="4191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172597"/>
            <a:ext cx="3657600" cy="468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Give an example of how an </a:t>
            </a:r>
            <a:r>
              <a:rPr lang="en-US" sz="3000" dirty="0" err="1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abiotic</a:t>
            </a:r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factor could influence a population of animals.</a:t>
            </a: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endParaRPr lang="en-US" sz="3000" b="1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b="1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________________________________________________________________________________________________________________________________________</a:t>
            </a:r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What is the difference between a food chain and a food web? </a:t>
            </a:r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endParaRPr lang="en-US" sz="3000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endParaRPr lang="en-US" sz="3000" b="1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b="1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________________________________________________________________________________________________________________________________________</a:t>
            </a:r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2590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Trace the flow of energy through living systems.</a:t>
            </a:r>
          </a:p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Identify the three types of ecological pyramids</a:t>
            </a:r>
          </a:p>
          <a:p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81200"/>
            <a:ext cx="8229600" cy="2667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Each link in a food chain is known as a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level.</a:t>
            </a:r>
          </a:p>
          <a:p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levels represent a feeding step in the transfer of energy and matter in an ecosystem.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err="1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 Levels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81200"/>
            <a:ext cx="8229600" cy="4648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1200"/>
              </a:spcAft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Biomass- the amount of organic matter comprising a group of organisms in a habitat.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As you move up a food chain, both available energy and biomass decrease.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Energy is transferred upwards but is diminished (reduced) with each transfer.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err="1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 Levels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75000"/>
            </a:schemeClr>
          </a:solidFill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4800" b="1" dirty="0" err="1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 Levels</a:t>
            </a:r>
            <a:endParaRPr lang="en-US" sz="5400" dirty="0">
              <a:solidFill>
                <a:srgbClr val="00B050"/>
              </a:solidFill>
            </a:endParaRPr>
          </a:p>
        </p:txBody>
      </p:sp>
      <p:graphicFrame>
        <p:nvGraphicFramePr>
          <p:cNvPr id="25" name="Diagram 24"/>
          <p:cNvGraphicFramePr/>
          <p:nvPr/>
        </p:nvGraphicFramePr>
        <p:xfrm>
          <a:off x="381000" y="1397000"/>
          <a:ext cx="8001000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Line 13"/>
          <p:cNvSpPr>
            <a:spLocks noChangeShapeType="1"/>
          </p:cNvSpPr>
          <p:nvPr/>
        </p:nvSpPr>
        <p:spPr bwMode="auto">
          <a:xfrm flipV="1">
            <a:off x="228600" y="1524000"/>
            <a:ext cx="0" cy="518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81000" y="1533465"/>
            <a:ext cx="609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latin typeface="Comic Sans MS" pitchFamily="66" charset="0"/>
              </a:rPr>
              <a:t>E</a:t>
            </a:r>
          </a:p>
          <a:p>
            <a:pPr algn="ctr">
              <a:spcBef>
                <a:spcPct val="50000"/>
              </a:spcBef>
            </a:pPr>
            <a:r>
              <a:rPr lang="en-US" sz="3600" b="1" dirty="0">
                <a:latin typeface="Comic Sans MS" pitchFamily="66" charset="0"/>
              </a:rPr>
              <a:t>N</a:t>
            </a:r>
          </a:p>
          <a:p>
            <a:pPr algn="ctr">
              <a:spcBef>
                <a:spcPct val="50000"/>
              </a:spcBef>
            </a:pPr>
            <a:r>
              <a:rPr lang="en-US" sz="3600" b="1" dirty="0" smtClean="0">
                <a:latin typeface="Comic Sans MS" pitchFamily="66" charset="0"/>
              </a:rPr>
              <a:t>E</a:t>
            </a:r>
          </a:p>
          <a:p>
            <a:pPr algn="ctr">
              <a:spcBef>
                <a:spcPct val="50000"/>
              </a:spcBef>
            </a:pPr>
            <a:r>
              <a:rPr lang="en-US" sz="3600" b="1" dirty="0" smtClean="0">
                <a:latin typeface="Comic Sans MS" pitchFamily="66" charset="0"/>
              </a:rPr>
              <a:t>R</a:t>
            </a:r>
            <a:endParaRPr lang="en-US" sz="36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3600" b="1" dirty="0">
                <a:latin typeface="Comic Sans MS" pitchFamily="66" charset="0"/>
              </a:rPr>
              <a:t>G</a:t>
            </a:r>
          </a:p>
          <a:p>
            <a:pPr algn="ctr">
              <a:spcBef>
                <a:spcPct val="50000"/>
              </a:spcBef>
            </a:pPr>
            <a:r>
              <a:rPr lang="en-US" sz="3600" b="1" dirty="0">
                <a:latin typeface="Comic Sans MS" pitchFamily="66" charset="0"/>
              </a:rPr>
              <a:t>Y</a:t>
            </a:r>
          </a:p>
        </p:txBody>
      </p:sp>
      <p:sp>
        <p:nvSpPr>
          <p:cNvPr id="28" name="TextBox 1"/>
          <p:cNvSpPr txBox="1">
            <a:spLocks noChangeArrowheads="1"/>
          </p:cNvSpPr>
          <p:nvPr/>
        </p:nvSpPr>
        <p:spPr bwMode="auto">
          <a:xfrm>
            <a:off x="8054975" y="5791200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/>
              <a:t>100%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153400" y="1981200"/>
            <a:ext cx="99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 dirty="0"/>
              <a:t>0.1%</a:t>
            </a:r>
          </a:p>
        </p:txBody>
      </p:sp>
      <p:sp>
        <p:nvSpPr>
          <p:cNvPr id="30" name="TextBox 14"/>
          <p:cNvSpPr txBox="1">
            <a:spLocks noChangeArrowheads="1"/>
          </p:cNvSpPr>
          <p:nvPr/>
        </p:nvSpPr>
        <p:spPr bwMode="auto">
          <a:xfrm>
            <a:off x="8305800" y="3276600"/>
            <a:ext cx="83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 dirty="0"/>
              <a:t>1%</a:t>
            </a: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8229600" y="4572000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 dirty="0"/>
              <a:t>10%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81600" y="16764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Tertiary Consumers – Top Carnivores</a:t>
            </a:r>
            <a:endParaRPr lang="en-US" sz="28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4419600" y="2133600"/>
            <a:ext cx="762000" cy="3048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763000" cy="1905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609600" indent="-609600"/>
            <a:r>
              <a:rPr lang="en-US" sz="3200" b="1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- </a:t>
            </a: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Show the relative amount of energy or matter contained within each </a:t>
            </a:r>
            <a:r>
              <a:rPr lang="en-US" sz="3200" dirty="0" err="1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level in a given food chain or food web.</a:t>
            </a: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Ecological Pyramids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11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657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581400"/>
            <a:ext cx="4181475" cy="313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5334000" cy="5105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FontTx/>
              <a:buChar char="-"/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Show the relative amount of energy available at each </a:t>
            </a:r>
            <a:r>
              <a:rPr lang="en-US" sz="28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 of a food chain or food web.</a:t>
            </a:r>
          </a:p>
          <a:p>
            <a:pPr>
              <a:buFontTx/>
              <a:buChar char="-"/>
            </a:pP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On average, about 10 percent of the energy available within one </a:t>
            </a:r>
            <a:r>
              <a:rPr lang="en-US" sz="28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 is transferred up to the next </a:t>
            </a:r>
            <a:r>
              <a:rPr lang="en-US" sz="28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trophic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level.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Energy Pyramid</a:t>
            </a:r>
            <a:endParaRPr lang="en-US" sz="4000" dirty="0">
              <a:solidFill>
                <a:srgbClr val="00B050"/>
              </a:solidFill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00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361</Words>
  <Application>Microsoft Office PowerPoint</Application>
  <PresentationFormat>On-screen Show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Trophic Levels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89</cp:revision>
  <dcterms:created xsi:type="dcterms:W3CDTF">2013-11-20T19:42:10Z</dcterms:created>
  <dcterms:modified xsi:type="dcterms:W3CDTF">2013-12-16T12:30:57Z</dcterms:modified>
</cp:coreProperties>
</file>